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4"/>
  </p:notesMasterIdLst>
  <p:sldIdLst>
    <p:sldId id="1171" r:id="rId4"/>
    <p:sldId id="1173" r:id="rId5"/>
    <p:sldId id="1160" r:id="rId6"/>
    <p:sldId id="1161" r:id="rId7"/>
    <p:sldId id="938" r:id="rId8"/>
    <p:sldId id="1166" r:id="rId9"/>
    <p:sldId id="1170" r:id="rId10"/>
    <p:sldId id="1136" r:id="rId11"/>
    <p:sldId id="1116" r:id="rId12"/>
    <p:sldId id="117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FB660-6E96-4438-BF31-D21D3C942D8B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2EBCB-C203-471E-9C4B-4267F70AC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26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CAFCA-98AF-4859-B67C-455DBEB8A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C074A1-648B-491E-928A-41A7F7D6A5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A6414-D23C-4ECE-A57E-F8602E0ED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D850-66DE-4CCA-9975-4C3AB46ED998}" type="datetime1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D1244-EB7D-4723-A732-B9A6AABE1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52404-068E-456D-B547-A28826386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01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FCB1A-30C7-4F3F-AA3F-CF5921701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4AB103-FB34-4900-BF11-981AE1544B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321C4-C2EE-4317-B65D-179CD7701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8B13E-BDEE-44B1-92FA-95651EE11CF8}" type="datetime1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FDC62-C23D-4326-ADD6-1941180E6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A716B-0233-49A5-9680-4A875857C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426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AF438A-8452-4054-8237-ED84D7B367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C1D530-4E9F-4A57-BFC4-99ABE9AF1C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C21A2-8C68-4DDE-B15E-5E256AF36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A02B-782D-425E-9D48-6AF0C67AF14A}" type="datetime1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3E640-5917-438B-8634-23297BA76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DB9B7-DF96-4D8A-A607-DF6140951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116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62996-D47A-4F9E-8422-831811800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7927-CFF9-444A-BA93-A78F9E9A3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2E45E-2DA1-4AA9-8CFB-6EA0A2B10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757D-CD66-4DDE-8F99-E20B80BC553C}" type="datetime1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12415-91C2-4273-A700-AEDA3331A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F4578-73C6-4ED8-A9E0-2E1854BED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435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BB605-11CF-4E1B-86E2-506857A5F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C3EDBF-38F1-4C68-A700-DA8199149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B976B-6938-4EFF-A1C0-22EADB851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4BC0E-97DE-47B8-97B6-83A615FE3911}" type="datetime1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7710E-3FAB-4271-8817-41E1E7C91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EF5DD-5411-43CF-97DB-E18230935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05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D32F-5B7B-40BA-A1C6-54ABA62E7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17284D-4938-4A2E-8884-1EBFD7A1FC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B8AB63-985C-4AA0-9E59-DED644613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E4860F-FCCE-4C42-A1F8-FE3301246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D7A1-81C6-444A-9CD0-23D51999CD32}" type="datetime1">
              <a:rPr lang="en-US" smtClean="0"/>
              <a:t>5/21/2020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535E83-E769-4343-A5BE-4E8D1472A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B5A7CA-8F26-43BF-9BB5-96B74DDBE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70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18BA6-4478-4255-9AC4-A5230BA76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F4FFA2-C68E-49E2-B2B9-F6EEA1965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1BC9DB-2151-46D0-A321-07B4CE6A84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685A9E-6F93-4845-95B8-7403CB335A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257185-A368-435A-80CA-03B8ADD818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49DF5B-45A7-4E03-AFDB-3AE6F3ADE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5173-48F1-4F8B-80DD-CF974B1694D3}" type="datetime1">
              <a:rPr lang="en-US" smtClean="0"/>
              <a:t>5/21/2020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45B385-5F93-429E-83DB-39E0B2145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BDBD1B-2B9B-4AE4-9FA5-DF01D3F74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983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D52D4-D86F-42FF-B4FF-A79ECB8A7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352FE9-2398-4D8D-9AC3-A23FA79D9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EC39E-B340-413F-8F58-A4FF8F9EDB02}" type="datetime1">
              <a:rPr lang="en-US" smtClean="0"/>
              <a:t>5/21/2020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527D71-FD15-4E0D-B4FE-8FA2EEA80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545ACA-78D4-4DCF-96A8-5D5201264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34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FC6405-A6C2-4F2D-B253-C62985B60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AE58A-F7A1-47FC-B59B-4C59D1C54A64}" type="datetime1">
              <a:rPr lang="en-US" smtClean="0"/>
              <a:t>5/21/2020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AA41B2-C8FF-4BC4-A636-38E00484A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E868A1-F7E4-4C7C-A12F-0F494EE91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02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87B10-BCD5-45F9-ADAD-034C95729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15B85-B1C8-4BBE-9F63-462C4446A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05BB05-ED92-4121-8A4C-9CB4E331F6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86BA59-F403-441F-BF9F-F2C5F84EA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2C06-6F75-4BED-A479-17D809AD29A4}" type="datetime1">
              <a:rPr lang="en-US" smtClean="0"/>
              <a:t>5/21/2020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AB0F79-B31B-4281-B31E-42640C18E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C4CCF-0BA1-4169-991C-BC218DDAB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87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F815F-6A02-42DD-9A95-35FFA20DD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C3176-4BCA-4E96-A37D-458474256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6381F5-ABEB-4E1B-9955-F8C3744C16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06322D-E7BD-4587-8ABF-A91AE4C2E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4139-8087-47A5-A880-B634D1066399}" type="datetime1">
              <a:rPr lang="en-US" smtClean="0"/>
              <a:t>5/21/2020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682B71-04BE-4068-887F-6C91F13F1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E7736-9618-489C-ACB5-17BE405AC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85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452CAE-7B58-47D4-8A39-DDAC416A8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635DF-E694-4A8E-8446-C122A1BB4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4B3A0-728D-4506-9115-1910FCC09D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AA34A-E580-4A53-9547-88E5EB7FCA27}" type="datetime1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D76F8-EE99-4DED-B2BE-2073E08F36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4779-30CB-4970-82F7-923CD31BCF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81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51B8E-63F1-46AF-B4A3-47E160D368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WQGIT Recommendations on Climate Allocations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B3F873-D4FF-4E24-8173-43EDF186EB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6595"/>
            <a:ext cx="9144000" cy="1655762"/>
          </a:xfrm>
        </p:spPr>
        <p:txBody>
          <a:bodyPr/>
          <a:lstStyle/>
          <a:p>
            <a:r>
              <a:rPr lang="en-US" dirty="0"/>
              <a:t>May 26, 2020</a:t>
            </a:r>
          </a:p>
          <a:p>
            <a:r>
              <a:rPr lang="en-US" dirty="0"/>
              <a:t>Water Quality Goal Implementation Team Conference Call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C693AD-BADE-4BBC-8EBD-38DD4CBC9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328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069" y="365125"/>
            <a:ext cx="11542643" cy="1325563"/>
          </a:xfrm>
        </p:spPr>
        <p:txBody>
          <a:bodyPr/>
          <a:lstStyle/>
          <a:p>
            <a:r>
              <a:rPr lang="en-US" b="1" dirty="0"/>
              <a:t>Requested WQGIT Climate Allocation Recommendations to the Management Board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41537"/>
            <a:ext cx="5181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WWTP responsibility</a:t>
            </a:r>
          </a:p>
          <a:p>
            <a:pPr lvl="1"/>
            <a:r>
              <a:rPr lang="en-US" dirty="0"/>
              <a:t>Only non-WWTP sources</a:t>
            </a:r>
          </a:p>
          <a:p>
            <a:pPr marL="1371600" lvl="3" indent="0">
              <a:buNone/>
            </a:pPr>
            <a:r>
              <a:rPr lang="en-US" sz="2000" b="1" i="1" dirty="0"/>
              <a:t>OR</a:t>
            </a:r>
          </a:p>
          <a:p>
            <a:pPr lvl="1"/>
            <a:r>
              <a:rPr lang="en-US" dirty="0"/>
              <a:t>Include WWTP</a:t>
            </a:r>
          </a:p>
          <a:p>
            <a:pPr lvl="1"/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Watershed loads first</a:t>
            </a:r>
          </a:p>
          <a:p>
            <a:pPr lvl="1"/>
            <a:r>
              <a:rPr lang="en-US" dirty="0"/>
              <a:t>Take out jurisdiction loads first</a:t>
            </a:r>
          </a:p>
          <a:p>
            <a:pPr marL="1371600" lvl="3" indent="0">
              <a:buNone/>
            </a:pPr>
            <a:r>
              <a:rPr lang="en-US" sz="2000" b="1" i="1" dirty="0"/>
              <a:t>OR</a:t>
            </a:r>
          </a:p>
          <a:p>
            <a:pPr lvl="1"/>
            <a:r>
              <a:rPr lang="en-US" dirty="0"/>
              <a:t>Do not consider jurisdiction loads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41537"/>
            <a:ext cx="5181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b="1" dirty="0"/>
              <a:t>Year</a:t>
            </a:r>
          </a:p>
          <a:p>
            <a:pPr lvl="1"/>
            <a:r>
              <a:rPr lang="en-US" dirty="0"/>
              <a:t>2025</a:t>
            </a:r>
          </a:p>
          <a:p>
            <a:pPr marL="457200" lvl="1" indent="0">
              <a:buNone/>
            </a:pPr>
            <a:r>
              <a:rPr lang="en-US" b="1" i="1" dirty="0"/>
              <a:t>    </a:t>
            </a:r>
            <a:r>
              <a:rPr lang="en-US" sz="2000" b="1" i="1" dirty="0"/>
              <a:t>OR</a:t>
            </a:r>
          </a:p>
          <a:p>
            <a:pPr lvl="1"/>
            <a:r>
              <a:rPr lang="en-US" dirty="0"/>
              <a:t>2035</a:t>
            </a:r>
          </a:p>
          <a:p>
            <a:pPr marL="457200" lvl="1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 startAt="4"/>
            </a:pPr>
            <a:r>
              <a:rPr lang="en-US" b="1" dirty="0"/>
              <a:t>Open Water </a:t>
            </a:r>
            <a:r>
              <a:rPr lang="en-US" b="1" i="1" dirty="0"/>
              <a:t>(Confirm April Recommendation)</a:t>
            </a:r>
          </a:p>
          <a:p>
            <a:pPr lvl="1"/>
            <a:r>
              <a:rPr lang="en-US" dirty="0"/>
              <a:t>Do not include Open Water </a:t>
            </a:r>
          </a:p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029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1BF5C-3509-4FBD-BC6B-36200D1EA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WQGIT Decisions to 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A41AC-BD98-481A-9765-04B516A5E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D61673-1897-45BE-B65B-C98CC6644C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126" y="1558915"/>
            <a:ext cx="9511748" cy="492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416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069" y="365125"/>
            <a:ext cx="11542643" cy="1325563"/>
          </a:xfrm>
        </p:spPr>
        <p:txBody>
          <a:bodyPr/>
          <a:lstStyle/>
          <a:p>
            <a:r>
              <a:rPr lang="en-US" b="1" dirty="0"/>
              <a:t>Requested WQGIT Climate Allocation Recommendations to the Management Board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41537"/>
            <a:ext cx="5181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WWTP responsibility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Include WWTP</a:t>
            </a:r>
          </a:p>
          <a:p>
            <a:pPr lvl="1"/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Watershed loads first</a:t>
            </a:r>
          </a:p>
          <a:p>
            <a:pPr lvl="1"/>
            <a:r>
              <a:rPr lang="en-US" dirty="0"/>
              <a:t>Take out jurisdiction loads first</a:t>
            </a:r>
          </a:p>
          <a:p>
            <a:pPr lvl="1"/>
            <a:r>
              <a:rPr lang="en-US" dirty="0"/>
              <a:t>Do not consider jurisdiction loads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41537"/>
            <a:ext cx="5181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/>
              <a:t>Year</a:t>
            </a:r>
          </a:p>
          <a:p>
            <a:pPr lvl="1"/>
            <a:r>
              <a:rPr lang="en-US" dirty="0"/>
              <a:t>2025</a:t>
            </a:r>
          </a:p>
          <a:p>
            <a:pPr lvl="1"/>
            <a:r>
              <a:rPr lang="en-US" dirty="0"/>
              <a:t>2035</a:t>
            </a:r>
          </a:p>
          <a:p>
            <a:pPr marL="457200" lvl="1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 startAt="4"/>
            </a:pPr>
            <a:r>
              <a:rPr lang="en-US" dirty="0"/>
              <a:t>Open Water </a:t>
            </a:r>
            <a:r>
              <a:rPr lang="en-US" i="1" dirty="0"/>
              <a:t>(Confirm April Recommendation)</a:t>
            </a:r>
          </a:p>
          <a:p>
            <a:pPr lvl="1"/>
            <a:r>
              <a:rPr lang="en-US" dirty="0"/>
              <a:t>How to deal with open water violations in the lower Bay</a:t>
            </a:r>
          </a:p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06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b="1" dirty="0"/>
              <a:t>WWTP responsibility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583" y="1825625"/>
            <a:ext cx="11184834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Increased effort can be allocated based on increased effort for </a:t>
            </a:r>
            <a:r>
              <a:rPr lang="en-US" i="1" dirty="0"/>
              <a:t>non-WWTP loads </a:t>
            </a:r>
            <a:r>
              <a:rPr lang="en-US" dirty="0"/>
              <a:t>or based on </a:t>
            </a:r>
            <a:r>
              <a:rPr lang="en-US" i="1" dirty="0"/>
              <a:t>all loads </a:t>
            </a:r>
          </a:p>
          <a:p>
            <a:endParaRPr lang="en-US" i="1" dirty="0"/>
          </a:p>
          <a:p>
            <a:r>
              <a:rPr lang="en-US" dirty="0"/>
              <a:t>Loads are specified by state-basin, not by source.  Adding WWTP responsibility does not mean that jurisdictions must get reductions from WWTP, just jurisdictions with high WWTP loads will have to do more</a:t>
            </a:r>
          </a:p>
          <a:p>
            <a:endParaRPr lang="en-US" dirty="0"/>
          </a:p>
          <a:p>
            <a:r>
              <a:rPr lang="en-US" dirty="0"/>
              <a:t>MD, VA, DC do more with </a:t>
            </a:r>
            <a:r>
              <a:rPr lang="en-US" i="1" dirty="0"/>
              <a:t>All Loads / </a:t>
            </a:r>
            <a:r>
              <a:rPr lang="en-US" dirty="0"/>
              <a:t>DE, NY, PA, WV do less with </a:t>
            </a:r>
            <a:r>
              <a:rPr lang="en-US" i="1" dirty="0"/>
              <a:t>All Loads</a:t>
            </a:r>
          </a:p>
          <a:p>
            <a:endParaRPr lang="en-US" i="1" dirty="0"/>
          </a:p>
          <a:p>
            <a:r>
              <a:rPr lang="en-US" dirty="0"/>
              <a:t>Total reduction needed is higher because WWTP loads are in less-effective areas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99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7FD1CCE-8486-4615-930E-81AD19BED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295" y="1690687"/>
            <a:ext cx="6204914" cy="451650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252517F-7BF5-498F-88DB-E9306AE19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en-US" b="1" dirty="0"/>
              <a:t>Watershed Loads First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42B678-A102-41F4-A915-2AA2CFB6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21696" cy="4351338"/>
          </a:xfrm>
        </p:spPr>
        <p:txBody>
          <a:bodyPr/>
          <a:lstStyle/>
          <a:p>
            <a:r>
              <a:rPr lang="en-US" dirty="0"/>
              <a:t>Ran WQSTM run to show reduced non-attainment for jurisdiction reductions equal to the climate load increase</a:t>
            </a:r>
          </a:p>
          <a:p>
            <a:r>
              <a:rPr lang="en-US" dirty="0"/>
              <a:t>Allocated remaining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B426F-183F-4C5B-B6A7-FCCCC0411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E62284-9F45-439D-B412-E638FE6FE3FE}"/>
              </a:ext>
            </a:extLst>
          </p:cNvPr>
          <p:cNvSpPr txBox="1"/>
          <p:nvPr/>
        </p:nvSpPr>
        <p:spPr>
          <a:xfrm>
            <a:off x="8945216" y="3366050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/>
              <a:t>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208D12-534C-4B31-8D22-5EED6461A61D}"/>
              </a:ext>
            </a:extLst>
          </p:cNvPr>
          <p:cNvSpPr txBox="1"/>
          <p:nvPr/>
        </p:nvSpPr>
        <p:spPr>
          <a:xfrm>
            <a:off x="10583176" y="3366050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/>
              <a:t>=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664C53-5281-477A-9BAF-E20A9849B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6752" y="365124"/>
            <a:ext cx="1475358" cy="10712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7971EB-8B59-4A06-9E4F-A6C6CE789B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963" r="8094" b="9630"/>
          <a:stretch/>
        </p:blipFill>
        <p:spPr>
          <a:xfrm>
            <a:off x="7359133" y="136524"/>
            <a:ext cx="1340422" cy="15541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0FCB96-E5B9-4E20-8E23-3E531A2ABA79}"/>
              </a:ext>
            </a:extLst>
          </p:cNvPr>
          <p:cNvSpPr txBox="1"/>
          <p:nvPr/>
        </p:nvSpPr>
        <p:spPr>
          <a:xfrm>
            <a:off x="5990253" y="6308209"/>
            <a:ext cx="498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2025, phosphorus, OWDWDC, non-WWTP example</a:t>
            </a:r>
          </a:p>
        </p:txBody>
      </p:sp>
    </p:spTree>
    <p:extLst>
      <p:ext uri="{BB962C8B-B14F-4D97-AF65-F5344CB8AC3E}">
        <p14:creationId xmlns:p14="http://schemas.microsoft.com/office/powerpoint/2010/main" val="2680548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ACF14E9-6019-49ED-9C9C-2ACAA59C7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3"/>
            </a:pPr>
            <a:r>
              <a:rPr lang="en-US" b="1" dirty="0"/>
              <a:t>Year</a:t>
            </a:r>
            <a:r>
              <a:rPr lang="en-US" dirty="0"/>
              <a:t>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E78FBEC-582E-477D-9587-55A749639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8021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What change to account for: </a:t>
            </a:r>
          </a:p>
          <a:p>
            <a:pPr lvl="1"/>
            <a:r>
              <a:rPr lang="en-US" dirty="0"/>
              <a:t>1995-2025</a:t>
            </a:r>
          </a:p>
          <a:p>
            <a:pPr lvl="1"/>
            <a:r>
              <a:rPr lang="en-US" dirty="0"/>
              <a:t>1995-2035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When the reductions would need to be accomplished: </a:t>
            </a:r>
          </a:p>
          <a:p>
            <a:pPr lvl="1"/>
            <a:r>
              <a:rPr lang="en-US" dirty="0"/>
              <a:t>2025</a:t>
            </a:r>
          </a:p>
          <a:p>
            <a:pPr lvl="1"/>
            <a:r>
              <a:rPr lang="en-US" dirty="0"/>
              <a:t>2035</a:t>
            </a:r>
          </a:p>
          <a:p>
            <a:pPr lvl="1"/>
            <a:r>
              <a:rPr lang="en-US" dirty="0"/>
              <a:t>Some other date</a:t>
            </a:r>
          </a:p>
          <a:p>
            <a:pPr marL="457200" lvl="1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WQGIT previously discussed using the same year to account for the climate change and when the reductions would need to be accomplished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DB6F34-73F4-4059-9D3C-325299E89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434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6FD06-91AA-4F4D-96BA-EABA746E9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4"/>
            </a:pPr>
            <a:r>
              <a:rPr lang="en-US" b="1" dirty="0"/>
              <a:t>Open Water Decision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6FC0C-55FE-4DE5-BDA6-C4C451A00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958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Open water is an important use for living resources</a:t>
            </a:r>
          </a:p>
          <a:p>
            <a:r>
              <a:rPr lang="en-US" dirty="0"/>
              <a:t>Open water may be more affected by temperature due to concentrations closer to saturation</a:t>
            </a:r>
          </a:p>
          <a:p>
            <a:r>
              <a:rPr lang="en-US" dirty="0"/>
              <a:t>The Modeling Workgroup did not advocate for the WQGIT to drive allocations with CB6 and CB7 open water</a:t>
            </a:r>
          </a:p>
          <a:p>
            <a:pPr lvl="1"/>
            <a:r>
              <a:rPr lang="en-US" dirty="0"/>
              <a:t>Relatively insensitive to load reductions</a:t>
            </a:r>
          </a:p>
          <a:p>
            <a:pPr lvl="1"/>
            <a:r>
              <a:rPr lang="en-US" dirty="0"/>
              <a:t>No other Mainstem Open Water violations through 2055</a:t>
            </a:r>
          </a:p>
          <a:p>
            <a:pPr lvl="2"/>
            <a:r>
              <a:rPr lang="en-US" dirty="0"/>
              <a:t>Other large rivers mostly have no violations through 2055</a:t>
            </a:r>
          </a:p>
          <a:p>
            <a:pPr lvl="1"/>
            <a:r>
              <a:rPr lang="en-US" dirty="0"/>
              <a:t>Strong dependence on the appropriate delineation between ‘Open Water over Deep Water’ and ‘Open Water to the bottom’</a:t>
            </a:r>
          </a:p>
          <a:p>
            <a:r>
              <a:rPr lang="en-US" b="1" dirty="0"/>
              <a:t>The WQGIT decided to </a:t>
            </a:r>
            <a:r>
              <a:rPr lang="en-US" b="1" u="sng" dirty="0"/>
              <a:t>not include Open Water </a:t>
            </a:r>
            <a:r>
              <a:rPr lang="en-US" b="1" dirty="0"/>
              <a:t>in the climate allocations pending CBF consideration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630C7A-DEED-4E38-B1F9-015CE75C2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978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A27254-9F1F-4DBE-B0F0-A1744FA5C17A}"/>
              </a:ext>
            </a:extLst>
          </p:cNvPr>
          <p:cNvSpPr txBox="1"/>
          <p:nvPr/>
        </p:nvSpPr>
        <p:spPr>
          <a:xfrm>
            <a:off x="6202017" y="150743"/>
            <a:ext cx="5570883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substantially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Including WWTP increases necessary reductions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Watershed loads first are a little lower for 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B5418B-0889-46D3-94DB-A8820CE7D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7412"/>
            <a:ext cx="12192000" cy="549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58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F80241-D2BB-4551-A055-6FAC9F858043}"/>
              </a:ext>
            </a:extLst>
          </p:cNvPr>
          <p:cNvSpPr txBox="1"/>
          <p:nvPr/>
        </p:nvSpPr>
        <p:spPr>
          <a:xfrm>
            <a:off x="7055125" y="163651"/>
            <a:ext cx="5044110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substantially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Including WWTP increases necessary reductions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Watershed loads first is a larger reduction for 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095EBD-57D5-4ADF-9112-F04A21EF4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3980"/>
            <a:ext cx="12192000" cy="549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527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1A54EB32-1CAF-4C48-B1E4-6E900BA986A9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7720D958-E70D-4737-B9B6-069B82DDD014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1803</TotalTime>
  <Words>439</Words>
  <Application>Microsoft Office PowerPoint</Application>
  <PresentationFormat>Widescreen</PresentationFormat>
  <Paragraphs>88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WQGIT Recommendations on Climate Allocations </vt:lpstr>
      <vt:lpstr>WQGIT Decisions to Date</vt:lpstr>
      <vt:lpstr>Requested WQGIT Climate Allocation Recommendations to the Management Board</vt:lpstr>
      <vt:lpstr>WWTP responsibility</vt:lpstr>
      <vt:lpstr>Watershed Loads First</vt:lpstr>
      <vt:lpstr>Year </vt:lpstr>
      <vt:lpstr>Open Water Decision</vt:lpstr>
      <vt:lpstr>Nitrogen Total Reductions</vt:lpstr>
      <vt:lpstr>Phosphorus Total Reductions</vt:lpstr>
      <vt:lpstr>Requested WQGIT Climate Allocation Recommendations to the Management Board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allocation methods</dc:title>
  <dc:creator>Gary Shenk</dc:creator>
  <cp:lastModifiedBy>Swartwood, Hilary</cp:lastModifiedBy>
  <cp:revision>100</cp:revision>
  <dcterms:created xsi:type="dcterms:W3CDTF">2020-02-10T22:09:24Z</dcterms:created>
  <dcterms:modified xsi:type="dcterms:W3CDTF">2020-05-21T17:29:39Z</dcterms:modified>
</cp:coreProperties>
</file>